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23" r:id="rId2"/>
    <p:sldId id="606" r:id="rId3"/>
    <p:sldId id="603" r:id="rId4"/>
    <p:sldId id="480" r:id="rId5"/>
    <p:sldId id="599" r:id="rId6"/>
    <p:sldId id="59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259B9-DB00-E04D-B07A-EFE270C4FBCB}">
          <p14:sldIdLst>
            <p14:sldId id="323"/>
            <p14:sldId id="606"/>
            <p14:sldId id="603"/>
            <p14:sldId id="480"/>
            <p14:sldId id="599"/>
            <p14:sldId id="598"/>
          </p14:sldIdLst>
        </p14:section>
        <p14:section name="Untitled Section" id="{81284CD8-CCC0-DF40-85F9-5A90E4347F5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B8"/>
    <a:srgbClr val="009AD0"/>
    <a:srgbClr val="01749F"/>
    <a:srgbClr val="096F31"/>
    <a:srgbClr val="8A0505"/>
    <a:srgbClr val="760606"/>
    <a:srgbClr val="7830A0"/>
    <a:srgbClr val="FAF893"/>
    <a:srgbClr val="B9F1B9"/>
    <a:srgbClr val="006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7" autoAdjust="0"/>
    <p:restoredTop sz="79630" autoAdjust="0"/>
  </p:normalViewPr>
  <p:slideViewPr>
    <p:cSldViewPr showGuides="1">
      <p:cViewPr varScale="1">
        <p:scale>
          <a:sx n="128" d="100"/>
          <a:sy n="128" d="100"/>
        </p:scale>
        <p:origin x="2636" y="10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1116" y="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8AA33E-59BB-4748-8768-17AD0E86DF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C0016-D1A2-4286-87C8-1ABF3EDED3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06A30-2449-46CC-8C67-A4A89AC77974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21C5F-E66C-4213-B51D-7E4172E7B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B651F-AD54-4D53-92CC-369997F46E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D3B26-479B-4461-B5ED-B339A8372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59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65BE9-9C95-EB47-8886-7CAF82D9D859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F0A59-5981-D24F-AF7A-12841E4E5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7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7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5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Deep learning is everywhere today. It’s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 used in self-driving cars to process data and make informed decisions. It’s been used in speech recognition in our phones, smart watches, and smart home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Amazon Echo dot. It’s been used in object detection for face detection, people counting, visual search engine. It’s been used in </a:t>
            </a:r>
            <a:r>
              <a:rPr lang="en-US" dirty="0"/>
              <a:t>healthcare. </a:t>
            </a:r>
            <a:r>
              <a:rPr lang="en-US" altLang="zh-CN" dirty="0"/>
              <a:t>For example, </a:t>
            </a:r>
            <a:r>
              <a:rPr lang="en-US" dirty="0"/>
              <a:t>Medical image analysis using deep learning can be better than trained radiologists at reading x-rays. Recently, </a:t>
            </a:r>
            <a:r>
              <a:rPr lang="en-US" altLang="zh-CN" dirty="0" err="1"/>
              <a:t>Alphastar</a:t>
            </a:r>
            <a:r>
              <a:rPr lang="en-US" altLang="zh-CN" dirty="0"/>
              <a:t> playing </a:t>
            </a:r>
            <a:r>
              <a:rPr lang="en-US" altLang="zh-CN" dirty="0" err="1"/>
              <a:t>Starcraft</a:t>
            </a:r>
            <a:r>
              <a:rPr lang="en-US" altLang="zh-CN" dirty="0"/>
              <a:t> game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program,</a:t>
            </a:r>
            <a:r>
              <a:rPr lang="en-US" altLang="zh-CN" dirty="0"/>
              <a:t> deep learning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beats the profs.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TI8 champions OG 2-0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3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F0A59-5981-D24F-AF7A-12841E4E5C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3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FF8CA-1275-4A1A-B3FD-1E78FA3045B6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2D2139-D991-4BC1-A1DD-4DC34B1FCD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512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562F6-8984-496B-8D4B-8020ADBD7A18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CC255-2D96-4F97-9900-6FCF67E3B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1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CEEC9-9BB8-4951-8179-FB42F4DFA94D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DCBEC-B4E5-4545-BC0F-F69259E748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65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5A246-7784-4E98-BA79-7690D8F14CE9}" type="datetime1">
              <a:rPr lang="en-US" altLang="en-US" smtClean="0"/>
              <a:t>1/18/2022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FEF94-09BD-4424-850C-0BEF6DBDE7E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740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30E05-844F-4E64-A419-C62800630754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6DCA2B-4EFE-48F3-A034-6ED028DCB3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9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AFBBD-2147-4816-9AF8-F2118B151EBF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3F7A0-9145-4810-AEA9-7F19F0921E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7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76CA5-A31D-4DAB-BDBC-A5468EFD454D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E2C586-BC61-4CC5-A044-B88362EA84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02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EBCAF-6D81-4691-B2CD-F13A82DAFB8D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4C836D-4A59-420A-A317-7AA895D6F2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92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EDD0C-E85F-4A85-83D3-1ED6019F4D59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45B7E-771A-4703-86B4-6361906061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35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B54E-2D99-4953-B002-A2453DA70EA3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3F636-D71C-466E-88F5-1987743C09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97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</a:t>
            </a:r>
            <a:r>
              <a:rPr lang="en-US" noProof="0" dirty="0"/>
              <a:t>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C11D4-8D1F-47FA-B57D-027A743263A6}" type="datetime1">
              <a:rPr lang="en-US" altLang="en-US" smtClean="0"/>
              <a:t>1/18/2022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9577-BA3B-47C3-B03F-8B57028270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04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80ADA99-CF0F-4495-A8F0-A4B5258020DE}" type="datetime1">
              <a:rPr lang="en-US" altLang="en-US" smtClean="0">
                <a:ea typeface="MS PGothic" pitchFamily="34" charset="-128"/>
              </a:rPr>
              <a:t>1/18/2022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3AFE1036-2057-46D4-8DA8-CF5434439832}" type="slidenum">
              <a:rPr lang="en-US" altLang="en-US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44834-16C5-4E84-8EFA-2D8532C4E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35000"/>
          </a:xfrm>
          <a:prstGeom prst="rect">
            <a:avLst/>
          </a:prstGeom>
          <a:solidFill>
            <a:srgbClr val="002060"/>
          </a:solidFill>
          <a:ln w="9525">
            <a:solidFill>
              <a:srgbClr val="00206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CC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199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microsoft.com/office/2007/relationships/media" Target="../media/media8.m4a"/><Relationship Id="rId18" Type="http://schemas.openxmlformats.org/officeDocument/2006/relationships/audio" Target="../media/media10.m4a"/><Relationship Id="rId3" Type="http://schemas.microsoft.com/office/2007/relationships/media" Target="../media/media3.m4a"/><Relationship Id="rId21" Type="http://schemas.openxmlformats.org/officeDocument/2006/relationships/image" Target="../media/image2.jpeg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17" Type="http://schemas.microsoft.com/office/2007/relationships/media" Target="../media/media10.m4a"/><Relationship Id="rId25" Type="http://schemas.openxmlformats.org/officeDocument/2006/relationships/image" Target="../media/image1.png"/><Relationship Id="rId2" Type="http://schemas.openxmlformats.org/officeDocument/2006/relationships/audio" Target="../media/media2.m4a"/><Relationship Id="rId16" Type="http://schemas.openxmlformats.org/officeDocument/2006/relationships/audio" Target="../media/media9.m4a"/><Relationship Id="rId20" Type="http://schemas.openxmlformats.org/officeDocument/2006/relationships/notesSlide" Target="../notesSlides/notesSlide2.xml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24" Type="http://schemas.openxmlformats.org/officeDocument/2006/relationships/image" Target="../media/image5.png"/><Relationship Id="rId5" Type="http://schemas.microsoft.com/office/2007/relationships/media" Target="../media/media4.m4a"/><Relationship Id="rId15" Type="http://schemas.microsoft.com/office/2007/relationships/media" Target="../media/media9.m4a"/><Relationship Id="rId23" Type="http://schemas.openxmlformats.org/officeDocument/2006/relationships/image" Target="../media/image4.png"/><Relationship Id="rId10" Type="http://schemas.openxmlformats.org/officeDocument/2006/relationships/audio" Target="../media/media6.m4a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audio" Target="../media/media8.m4a"/><Relationship Id="rId2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4a"/><Relationship Id="rId13" Type="http://schemas.openxmlformats.org/officeDocument/2006/relationships/image" Target="../media/image6.jpeg"/><Relationship Id="rId18" Type="http://schemas.openxmlformats.org/officeDocument/2006/relationships/image" Target="../media/image10.gif"/><Relationship Id="rId3" Type="http://schemas.microsoft.com/office/2007/relationships/media" Target="../media/media12.m4a"/><Relationship Id="rId7" Type="http://schemas.microsoft.com/office/2007/relationships/media" Target="../media/media14.m4a"/><Relationship Id="rId12" Type="http://schemas.openxmlformats.org/officeDocument/2006/relationships/notesSlide" Target="../notesSlides/notesSlide3.xml"/><Relationship Id="rId17" Type="http://schemas.openxmlformats.org/officeDocument/2006/relationships/hyperlink" Target="https://www.flickr.com/photos/brother-uk/" TargetMode="External"/><Relationship Id="rId2" Type="http://schemas.openxmlformats.org/officeDocument/2006/relationships/audio" Target="../media/media11.m4a"/><Relationship Id="rId16" Type="http://schemas.openxmlformats.org/officeDocument/2006/relationships/image" Target="../media/image9.tiff"/><Relationship Id="rId1" Type="http://schemas.microsoft.com/office/2007/relationships/media" Target="../media/media11.m4a"/><Relationship Id="rId6" Type="http://schemas.openxmlformats.org/officeDocument/2006/relationships/audio" Target="../media/media13.m4a"/><Relationship Id="rId11" Type="http://schemas.openxmlformats.org/officeDocument/2006/relationships/slideLayout" Target="../slideLayouts/slideLayout2.xml"/><Relationship Id="rId5" Type="http://schemas.microsoft.com/office/2007/relationships/media" Target="../media/media13.m4a"/><Relationship Id="rId15" Type="http://schemas.openxmlformats.org/officeDocument/2006/relationships/image" Target="../media/image8.tiff"/><Relationship Id="rId10" Type="http://schemas.openxmlformats.org/officeDocument/2006/relationships/audio" Target="../media/media15.m4a"/><Relationship Id="rId19" Type="http://schemas.openxmlformats.org/officeDocument/2006/relationships/image" Target="../media/image1.png"/><Relationship Id="rId4" Type="http://schemas.openxmlformats.org/officeDocument/2006/relationships/audio" Target="../media/media12.m4a"/><Relationship Id="rId9" Type="http://schemas.microsoft.com/office/2007/relationships/media" Target="../media/media15.m4a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jpeg"/><Relationship Id="rId11" Type="http://schemas.openxmlformats.org/officeDocument/2006/relationships/image" Target="../media/image1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video" Target="https://www.youtube.com/embed/_WIRvK_2PZI?feature=oembed" TargetMode="External"/><Relationship Id="rId7" Type="http://schemas.openxmlformats.org/officeDocument/2006/relationships/image" Target="../media/image17.gif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slideLayout" Target="../slideLayouts/slideLayout2.xml"/><Relationship Id="rId11" Type="http://schemas.openxmlformats.org/officeDocument/2006/relationships/hyperlink" Target="https://www.cocopie.ai/" TargetMode="External"/><Relationship Id="rId5" Type="http://schemas.openxmlformats.org/officeDocument/2006/relationships/audio" Target="../media/media18.m4a"/><Relationship Id="rId10" Type="http://schemas.openxmlformats.org/officeDocument/2006/relationships/image" Target="../media/image1.png"/><Relationship Id="rId4" Type="http://schemas.microsoft.com/office/2007/relationships/media" Target="../media/media18.m4a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229600" cy="1470025"/>
          </a:xfrm>
        </p:spPr>
        <p:txBody>
          <a:bodyPr/>
          <a:lstStyle/>
          <a:p>
            <a:r>
              <a:rPr lang="en-US" sz="3200" b="1" dirty="0">
                <a:latin typeface="+mn-lt"/>
                <a:ea typeface="+mn-ea"/>
                <a:cs typeface="+mn-ea"/>
                <a:sym typeface="+mn-lt"/>
              </a:rPr>
              <a:t>ENGR1000:</a:t>
            </a:r>
            <a:br>
              <a:rPr lang="en-US" sz="3200" b="1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3200" b="1" dirty="0">
                <a:latin typeface="+mn-lt"/>
                <a:ea typeface="+mn-ea"/>
                <a:cs typeface="+mn-ea"/>
                <a:sym typeface="+mn-lt"/>
              </a:rPr>
              <a:t>Embedded </a:t>
            </a:r>
            <a:r>
              <a:rPr lang="en-US" sz="3200" b="1" dirty="0">
                <a:latin typeface="+mn-lt"/>
                <a:ea typeface="+mn-ea"/>
                <a:cs typeface="+mn-ea"/>
                <a:sym typeface="+mn-lt"/>
              </a:rPr>
              <a:t>Machine Learning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2B72-B525-4D43-A6E0-43A627D7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2139-D991-4BC1-A1DD-4DC34B1FCDB1}" type="slidenum">
              <a:rPr lang="en-US" altLang="en-US" smtClean="0">
                <a:latin typeface="+mn-lt"/>
                <a:cs typeface="+mn-ea"/>
                <a:sym typeface="+mn-lt"/>
              </a:rPr>
              <a:pPr/>
              <a:t>1</a:t>
            </a:fld>
            <a:endParaRPr lang="en-US" altLang="en-US">
              <a:latin typeface="+mn-lt"/>
              <a:cs typeface="+mn-ea"/>
              <a:sym typeface="+mn-lt"/>
            </a:endParaRP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DE27B9CB-FB80-412C-8993-1D21B44EA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953000"/>
            <a:ext cx="6006341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ea"/>
                <a:sym typeface="+mn-lt"/>
              </a:rPr>
              <a:t>Assistant Professor</a:t>
            </a:r>
          </a:p>
          <a:p>
            <a:pPr eaLnBrk="1" hangingPunct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ea"/>
                <a:sym typeface="+mn-lt"/>
              </a:rPr>
              <a:t>Department of Computer Science &amp; Engineering</a:t>
            </a:r>
          </a:p>
          <a:p>
            <a:pPr eaLnBrk="1" hangingPunct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ea"/>
                <a:sym typeface="+mn-lt"/>
              </a:rPr>
              <a:t>University of Connecticut</a:t>
            </a:r>
          </a:p>
          <a:p>
            <a:pPr eaLnBrk="1" hangingPunct="1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46DFC-D5D2-408A-B7C3-C7D56E6C935C}"/>
              </a:ext>
            </a:extLst>
          </p:cNvPr>
          <p:cNvSpPr/>
          <p:nvPr/>
        </p:nvSpPr>
        <p:spPr>
          <a:xfrm>
            <a:off x="3439370" y="4307185"/>
            <a:ext cx="1933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 err="1">
                <a:cs typeface="+mn-ea"/>
                <a:sym typeface="+mn-lt"/>
              </a:rPr>
              <a:t>Caiwen</a:t>
            </a:r>
            <a:r>
              <a:rPr lang="en-US" altLang="zh-CN" sz="2400" dirty="0">
                <a:cs typeface="+mn-ea"/>
                <a:sym typeface="+mn-lt"/>
              </a:rPr>
              <a:t> Ding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0538EB-4162-418B-8431-57807A9A9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49057"/>
      </p:ext>
    </p:extLst>
  </p:cSld>
  <p:clrMapOvr>
    <a:masterClrMapping/>
  </p:clrMapOvr>
  <p:transition advTm="7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07B5-3FE0-45A3-A2A6-4DEBC820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-304800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About 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D388B-D44E-4F76-8368-E7DD9E15F630}"/>
              </a:ext>
            </a:extLst>
          </p:cNvPr>
          <p:cNvSpPr txBox="1"/>
          <p:nvPr/>
        </p:nvSpPr>
        <p:spPr>
          <a:xfrm>
            <a:off x="-403363" y="1309396"/>
            <a:ext cx="4616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Graduate: Energy Harvesting, Electronic design automation (EDA), (Syracuse Univ.)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DA2217-2698-4022-809C-6C29EEED0C8B}"/>
              </a:ext>
            </a:extLst>
          </p:cNvPr>
          <p:cNvSpPr txBox="1">
            <a:spLocks/>
          </p:cNvSpPr>
          <p:nvPr/>
        </p:nvSpPr>
        <p:spPr bwMode="auto">
          <a:xfrm>
            <a:off x="-59635" y="625937"/>
            <a:ext cx="799437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</a:rPr>
              <a:t>How </a:t>
            </a:r>
            <a:r>
              <a:rPr lang="en-US" altLang="zh-CN" sz="2000" dirty="0">
                <a:latin typeface="Arial" panose="020B0604020202020204" pitchFamily="34" charset="0"/>
                <a:ea typeface="DengXian" panose="02010600030101010101" pitchFamily="2" charset="-122"/>
              </a:rPr>
              <a:t>I</a:t>
            </a:r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</a:rPr>
              <a:t> got into my research field</a:t>
            </a:r>
          </a:p>
        </p:txBody>
      </p:sp>
      <p:pic>
        <p:nvPicPr>
          <p:cNvPr id="1032" name="Picture 8" descr="Power System Training - The Electricity Forum (EFTI)">
            <a:extLst>
              <a:ext uri="{FF2B5EF4-FFF2-40B4-BE49-F238E27FC236}">
                <a16:creationId xmlns:a16="http://schemas.microsoft.com/office/drawing/2014/main" id="{3A9F7882-2286-48A5-9116-33723214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34" y="680374"/>
            <a:ext cx="37591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57156-3C04-4EA5-91C4-B3A45196DFF0}"/>
              </a:ext>
            </a:extLst>
          </p:cNvPr>
          <p:cNvSpPr txBox="1"/>
          <p:nvPr/>
        </p:nvSpPr>
        <p:spPr>
          <a:xfrm>
            <a:off x="-452231" y="1219254"/>
            <a:ext cx="419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Undergraduate: Power system; </a:t>
            </a:r>
          </a:p>
          <a:p>
            <a:pPr lvl="1"/>
            <a:endParaRPr 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8DFA5-9D17-45B4-9872-3A857265F9D9}"/>
              </a:ext>
            </a:extLst>
          </p:cNvPr>
          <p:cNvSpPr txBox="1"/>
          <p:nvPr/>
        </p:nvSpPr>
        <p:spPr>
          <a:xfrm>
            <a:off x="4136335" y="3539302"/>
            <a:ext cx="46838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http://elecengworld1.blogspot.com.es/2016/03/power-system-generationtransmissionand_9.html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9ED9B4-6896-4438-A8C3-239EACB9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9" y="2806602"/>
            <a:ext cx="3505200" cy="23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F72FD-CFFA-4C53-B5C0-2D6351C986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8600" y="3754746"/>
            <a:ext cx="3391727" cy="3055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4B618-6151-4BE4-AC41-8A4218602B9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484" y="5196440"/>
            <a:ext cx="3043031" cy="15372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0A703-7D69-4E70-9839-37F30FF20DD2}"/>
              </a:ext>
            </a:extLst>
          </p:cNvPr>
          <p:cNvCxnSpPr>
            <a:cxnSpLocks/>
          </p:cNvCxnSpPr>
          <p:nvPr/>
        </p:nvCxnSpPr>
        <p:spPr>
          <a:xfrm flipV="1">
            <a:off x="3199158" y="4419600"/>
            <a:ext cx="1372842" cy="106822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CC660-EE8D-4C81-B466-5C01721F560C}"/>
              </a:ext>
            </a:extLst>
          </p:cNvPr>
          <p:cNvCxnSpPr>
            <a:cxnSpLocks/>
          </p:cNvCxnSpPr>
          <p:nvPr/>
        </p:nvCxnSpPr>
        <p:spPr>
          <a:xfrm flipH="1">
            <a:off x="3199158" y="4724400"/>
            <a:ext cx="1372842" cy="16764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7319CD-B246-480D-A728-77F62A6EF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584936" y="772701"/>
            <a:ext cx="406400" cy="4064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10E8CF-32A3-453F-9B34-8E9E22D455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548417" y="2909938"/>
            <a:ext cx="406400" cy="4064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E580D8-81C3-4507-BBE8-EFEA85E2BB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345217" y="4973362"/>
            <a:ext cx="406400" cy="40640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B3D139-1D01-4119-B368-FB02BCE53C8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151E4A-C72D-4A30-AB7F-215B2F5F167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129359" y="2822643"/>
            <a:ext cx="406400" cy="406400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398837-FE22-4B57-B582-387CD012681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3FCF5C-8CFF-4593-A463-69F8B67C2A8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92099" y="4521200"/>
            <a:ext cx="406400" cy="406400"/>
          </a:xfrm>
          <a:prstGeom prst="rect">
            <a:avLst/>
          </a:prstGeo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B1A721-EBDD-483A-9A26-04D1D495792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175727" y="3262760"/>
            <a:ext cx="406400" cy="406400"/>
          </a:xfrm>
          <a:prstGeom prst="rect">
            <a:avLst/>
          </a:prstGeom>
        </p:spPr>
      </p:pic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22BFD3-BD2E-4E4E-AAE4-B4CF169AB2A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82969" y="451633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83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3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12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16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51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75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07B5-3FE0-45A3-A2A6-4DEBC820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-304800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About 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DA2217-2698-4022-809C-6C29EEED0C8B}"/>
              </a:ext>
            </a:extLst>
          </p:cNvPr>
          <p:cNvSpPr txBox="1">
            <a:spLocks/>
          </p:cNvSpPr>
          <p:nvPr/>
        </p:nvSpPr>
        <p:spPr bwMode="auto">
          <a:xfrm>
            <a:off x="228600" y="623391"/>
            <a:ext cx="799437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ea typeface="DengXian" panose="02010600030101010101" pitchFamily="2" charset="-122"/>
              </a:rPr>
              <a:t>How </a:t>
            </a:r>
            <a:r>
              <a:rPr lang="en-US" altLang="zh-CN" sz="1800" dirty="0">
                <a:latin typeface="Arial" panose="020B0604020202020204" pitchFamily="34" charset="0"/>
                <a:ea typeface="DengXian" panose="02010600030101010101" pitchFamily="2" charset="-122"/>
              </a:rPr>
              <a:t>I</a:t>
            </a:r>
            <a:r>
              <a:rPr lang="en-US" sz="1800" dirty="0">
                <a:latin typeface="Arial" panose="020B0604020202020204" pitchFamily="34" charset="0"/>
                <a:ea typeface="DengXian" panose="02010600030101010101" pitchFamily="2" charset="-122"/>
              </a:rPr>
              <a:t> got into my research field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74B68-3D2F-4CCD-9688-254A2254E635}"/>
              </a:ext>
            </a:extLst>
          </p:cNvPr>
          <p:cNvSpPr txBox="1"/>
          <p:nvPr/>
        </p:nvSpPr>
        <p:spPr>
          <a:xfrm>
            <a:off x="110987" y="910053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2016-2018: Machine Learning (Efficient ML system) (Syracuse Univ.)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2018-2019: </a:t>
            </a: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Machine Learning (Efficient ML system) (Northeastern Univ.)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2019-2020: </a:t>
            </a: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</a:rPr>
              <a:t>Machine Learning </a:t>
            </a:r>
            <a:r>
              <a:rPr lang="en-US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at UConn</a:t>
            </a:r>
          </a:p>
        </p:txBody>
      </p:sp>
      <p:pic>
        <p:nvPicPr>
          <p:cNvPr id="23" name="Picture 12" descr="Image result for self-driving cars">
            <a:extLst>
              <a:ext uri="{FF2B5EF4-FFF2-40B4-BE49-F238E27FC236}">
                <a16:creationId xmlns:a16="http://schemas.microsoft.com/office/drawing/2014/main" id="{61043D2D-421B-4356-BA3C-D9B34CDA2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0" y="2538188"/>
            <a:ext cx="2655197" cy="19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32" descr="Image result for ai in manufacturing">
            <a:extLst>
              <a:ext uri="{FF2B5EF4-FFF2-40B4-BE49-F238E27FC236}">
                <a16:creationId xmlns:a16="http://schemas.microsoft.com/office/drawing/2014/main" id="{D06E0A84-D0EA-4F14-94E3-850529195D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499" y="6002996"/>
            <a:ext cx="272143" cy="2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AAD93-F81E-46BF-BFCA-71799BB75BE3}"/>
              </a:ext>
            </a:extLst>
          </p:cNvPr>
          <p:cNvSpPr/>
          <p:nvPr/>
        </p:nvSpPr>
        <p:spPr>
          <a:xfrm>
            <a:off x="254000" y="6145609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AlphaStar</a:t>
            </a:r>
            <a:r>
              <a:rPr lang="en-US" dirty="0"/>
              <a:t> playing StarCraft </a:t>
            </a:r>
          </a:p>
          <a:p>
            <a:r>
              <a:rPr lang="en-US" sz="1400" dirty="0"/>
              <a:t>Source: DeepMind</a:t>
            </a:r>
            <a:endParaRPr lang="en-US" sz="1400" dirty="0">
              <a:cs typeface="+mn-ea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38F6A-931A-4DEF-87DE-7B5A93A4881F}"/>
              </a:ext>
            </a:extLst>
          </p:cNvPr>
          <p:cNvSpPr/>
          <p:nvPr/>
        </p:nvSpPr>
        <p:spPr>
          <a:xfrm>
            <a:off x="1049762" y="2167082"/>
            <a:ext cx="141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Self-Driving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98455D-4DC5-4C65-9C61-94FCFE3C26EE}"/>
              </a:ext>
            </a:extLst>
          </p:cNvPr>
          <p:cNvSpPr/>
          <p:nvPr/>
        </p:nvSpPr>
        <p:spPr>
          <a:xfrm>
            <a:off x="5519945" y="6136182"/>
            <a:ext cx="141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Health</a:t>
            </a:r>
            <a:r>
              <a:rPr lang="en-US" altLang="zh-CN" dirty="0">
                <a:cs typeface="+mn-ea"/>
                <a:sym typeface="+mn-lt"/>
              </a:rPr>
              <a:t>care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F455C0-E520-41C8-A248-3423FFCED430}"/>
              </a:ext>
            </a:extLst>
          </p:cNvPr>
          <p:cNvSpPr/>
          <p:nvPr/>
        </p:nvSpPr>
        <p:spPr>
          <a:xfrm>
            <a:off x="5478930" y="2495950"/>
            <a:ext cx="2112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Object Detection</a:t>
            </a:r>
          </a:p>
        </p:txBody>
      </p:sp>
      <p:pic>
        <p:nvPicPr>
          <p:cNvPr id="29" name="Picture 2" descr="Image result for speech recognition">
            <a:extLst>
              <a:ext uri="{FF2B5EF4-FFF2-40B4-BE49-F238E27FC236}">
                <a16:creationId xmlns:a16="http://schemas.microsoft.com/office/drawing/2014/main" id="{42BB7104-D5D0-41A7-8370-64C67BAA6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28" y="2642490"/>
            <a:ext cx="1767069" cy="176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064C559-5514-4F3B-9FB6-2F6B7C20CB65}"/>
              </a:ext>
            </a:extLst>
          </p:cNvPr>
          <p:cNvSpPr/>
          <p:nvPr/>
        </p:nvSpPr>
        <p:spPr>
          <a:xfrm>
            <a:off x="3511611" y="3131041"/>
            <a:ext cx="2008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Speech Recognition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0AA1D26-AB57-4E97-8CAD-F09A21CB8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8483" y="4602235"/>
            <a:ext cx="3190174" cy="16262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46C7B4-80A8-48C3-8A0A-B9F253F8DE0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637" r="52957" b="41020"/>
          <a:stretch/>
        </p:blipFill>
        <p:spPr>
          <a:xfrm>
            <a:off x="5372818" y="2800896"/>
            <a:ext cx="2146321" cy="1723803"/>
          </a:xfrm>
          <a:prstGeom prst="rect">
            <a:avLst/>
          </a:prstGeom>
        </p:spPr>
      </p:pic>
      <p:sp>
        <p:nvSpPr>
          <p:cNvPr id="33" name="TextBox 9">
            <a:extLst>
              <a:ext uri="{FF2B5EF4-FFF2-40B4-BE49-F238E27FC236}">
                <a16:creationId xmlns:a16="http://schemas.microsoft.com/office/drawing/2014/main" id="{699F12A9-08C1-4D07-B1EF-D1348E38BBE6}"/>
              </a:ext>
            </a:extLst>
          </p:cNvPr>
          <p:cNvSpPr txBox="1"/>
          <p:nvPr/>
        </p:nvSpPr>
        <p:spPr>
          <a:xfrm>
            <a:off x="5684855" y="3269541"/>
            <a:ext cx="170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+mn-ea"/>
                <a:sym typeface="+mn-lt"/>
              </a:rPr>
              <a:t>PASCAL VOC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7FEDE325-0255-4736-983A-D86F2853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905000" cy="196850"/>
          </a:xfrm>
        </p:spPr>
        <p:txBody>
          <a:bodyPr/>
          <a:lstStyle/>
          <a:p>
            <a:fld id="{E44C836D-4A59-420A-A317-7AA895D6F219}" type="slidenum">
              <a:rPr lang="en-US" altLang="en-US" smtClean="0">
                <a:latin typeface="+mn-lt"/>
                <a:cs typeface="+mn-ea"/>
                <a:sym typeface="+mn-lt"/>
              </a:rPr>
              <a:pPr/>
              <a:t>3</a:t>
            </a:fld>
            <a:endParaRPr lang="en-US" altLang="en-US">
              <a:latin typeface="+mn-lt"/>
              <a:cs typeface="+mn-ea"/>
              <a:sym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556BA5-AE8E-4FF5-8D19-DCB3D236D805}"/>
              </a:ext>
            </a:extLst>
          </p:cNvPr>
          <p:cNvSpPr/>
          <p:nvPr/>
        </p:nvSpPr>
        <p:spPr>
          <a:xfrm>
            <a:off x="4953000" y="6431376"/>
            <a:ext cx="2914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1F20"/>
                </a:solidFill>
                <a:latin typeface="Roboto"/>
              </a:rPr>
              <a:t>Image credits to </a:t>
            </a:r>
            <a:r>
              <a:rPr lang="en-US" sz="1400" dirty="0">
                <a:solidFill>
                  <a:srgbClr val="231F20"/>
                </a:solidFill>
                <a:latin typeface="Roboto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Brother UK.</a:t>
            </a:r>
            <a:endParaRPr lang="en-US" sz="1400" dirty="0">
              <a:solidFill>
                <a:srgbClr val="231F20"/>
              </a:solidFill>
              <a:latin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D35C198-B32B-4B50-8E88-2D0A6486107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0" y="4593282"/>
            <a:ext cx="2635450" cy="1647156"/>
          </a:xfrm>
          <a:prstGeom prst="rect">
            <a:avLst/>
          </a:prstGeom>
        </p:spPr>
      </p:pic>
      <p:sp>
        <p:nvSpPr>
          <p:cNvPr id="22" name="object 2">
            <a:extLst>
              <a:ext uri="{FF2B5EF4-FFF2-40B4-BE49-F238E27FC236}">
                <a16:creationId xmlns:a16="http://schemas.microsoft.com/office/drawing/2014/main" id="{C472ED26-8578-4BDD-97DD-C9FDE3143C98}"/>
              </a:ext>
            </a:extLst>
          </p:cNvPr>
          <p:cNvSpPr txBox="1">
            <a:spLocks/>
          </p:cNvSpPr>
          <p:nvPr/>
        </p:nvSpPr>
        <p:spPr bwMode="auto">
          <a:xfrm>
            <a:off x="-133980" y="4219208"/>
            <a:ext cx="84745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76838"/>
            <a:r>
              <a:rPr lang="en-US" sz="2800" b="1" spc="-25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Machine Learning is Everywhere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89E85A-4FCC-497A-9598-C9166AE3E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905000" y="3135845"/>
            <a:ext cx="406400" cy="4064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99378E-AFCB-4FD2-9E69-39C6A28858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7F5374-B897-47F3-8764-D6E1E31D000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634174" y="2768232"/>
            <a:ext cx="406400" cy="40640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BCF0DB-C816-4A4D-879F-493B6E76CB4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099300" y="5642208"/>
            <a:ext cx="406400" cy="4064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95337C-9776-4C42-835F-02BE12A0C02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590800" y="47583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2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56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4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11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38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5" grpId="0"/>
      <p:bldP spid="26" grpId="0"/>
      <p:bldP spid="27" grpId="0"/>
      <p:bldP spid="28" grpId="0"/>
      <p:bldP spid="30" grpId="0"/>
      <p:bldP spid="33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0848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Deep Learning Hardware- Related to Comp Arch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AutoShape 2" descr="“nvidia gpu”的图片搜索结果"/>
          <p:cNvSpPr>
            <a:spLocks noChangeAspect="1" noChangeArrowheads="1"/>
          </p:cNvSpPr>
          <p:nvPr/>
        </p:nvSpPr>
        <p:spPr bwMode="auto">
          <a:xfrm>
            <a:off x="1600200" y="3208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12" name="Picture 12" descr="“google tpu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20" y="4111842"/>
            <a:ext cx="401207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9"/>
          <p:cNvSpPr txBox="1"/>
          <p:nvPr/>
        </p:nvSpPr>
        <p:spPr>
          <a:xfrm>
            <a:off x="32965" y="3277668"/>
            <a:ext cx="301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graphics processing unit (GPU)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4630470" y="330903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field-programmable gate array (FPGA)</a:t>
            </a:r>
          </a:p>
        </p:txBody>
      </p:sp>
      <p:sp>
        <p:nvSpPr>
          <p:cNvPr id="17" name="TextBox 9"/>
          <p:cNvSpPr txBox="1"/>
          <p:nvPr/>
        </p:nvSpPr>
        <p:spPr>
          <a:xfrm>
            <a:off x="690725" y="6352960"/>
            <a:ext cx="18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TrueNorth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4794818" y="6012632"/>
            <a:ext cx="181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TPU</a:t>
            </a:r>
          </a:p>
        </p:txBody>
      </p:sp>
      <p:pic>
        <p:nvPicPr>
          <p:cNvPr id="3078" name="Picture 6" descr="Image result for FPGA">
            <a:extLst>
              <a:ext uri="{FF2B5EF4-FFF2-40B4-BE49-F238E27FC236}">
                <a16:creationId xmlns:a16="http://schemas.microsoft.com/office/drawing/2014/main" id="{54B8BC3E-90D7-4011-AAA1-3765C56E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97" y="1825524"/>
            <a:ext cx="1938503" cy="131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BM TrueNorth">
            <a:extLst>
              <a:ext uri="{FF2B5EF4-FFF2-40B4-BE49-F238E27FC236}">
                <a16:creationId xmlns:a16="http://schemas.microsoft.com/office/drawing/2014/main" id="{35B58245-BFE4-4C7B-8301-169122BB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3" y="3869390"/>
            <a:ext cx="2484437" cy="23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E9B8E6-ED92-384A-A920-291FC7229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154" y="2186890"/>
            <a:ext cx="1739900" cy="11557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D64297B7-CF14-A34C-B1B9-F893371DF743}"/>
              </a:ext>
            </a:extLst>
          </p:cNvPr>
          <p:cNvSpPr txBox="1"/>
          <p:nvPr/>
        </p:nvSpPr>
        <p:spPr>
          <a:xfrm>
            <a:off x="7371136" y="3296565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Phone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2B2E-FEF6-C642-BCF3-5CFBC6A9C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412" y="1371600"/>
            <a:ext cx="2414588" cy="1810941"/>
          </a:xfrm>
          <a:prstGeom prst="rect">
            <a:avLst/>
          </a:prstGeom>
        </p:spPr>
      </p:pic>
      <p:pic>
        <p:nvPicPr>
          <p:cNvPr id="3076" name="Picture 4" descr="Image result for GPU Tesla">
            <a:extLst>
              <a:ext uri="{FF2B5EF4-FFF2-40B4-BE49-F238E27FC236}">
                <a16:creationId xmlns:a16="http://schemas.microsoft.com/office/drawing/2014/main" id="{F2D77EAB-4B47-402B-9F49-68EC33CD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" y="1600200"/>
            <a:ext cx="1739901" cy="1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B3E43A5-95C5-4150-8071-9BCEE04E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71FEF94-09BD-4424-850C-0BEF6DBDE7EB}" type="slidenum">
              <a:rPr lang="en-US" altLang="en-US" smtClean="0">
                <a:latin typeface="+mn-lt"/>
                <a:cs typeface="+mn-ea"/>
                <a:sym typeface="+mn-lt"/>
              </a:rPr>
              <a:pPr/>
              <a:t>4</a:t>
            </a:fld>
            <a:endParaRPr lang="en-US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F594ED-4054-1345-A62F-8A376F889D52}"/>
              </a:ext>
            </a:extLst>
          </p:cNvPr>
          <p:cNvSpPr/>
          <p:nvPr/>
        </p:nvSpPr>
        <p:spPr>
          <a:xfrm>
            <a:off x="4648200" y="1371600"/>
            <a:ext cx="2514600" cy="19060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4E7BF9-E60B-4FFD-86FD-7FBAC875C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D5D454-D7EB-438A-999C-55410041D44F}"/>
              </a:ext>
            </a:extLst>
          </p:cNvPr>
          <p:cNvSpPr/>
          <p:nvPr/>
        </p:nvSpPr>
        <p:spPr>
          <a:xfrm>
            <a:off x="32965" y="1143000"/>
            <a:ext cx="9022136" cy="282065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DB6AD-2FCA-4392-95DE-0562FB6F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FEF94-09BD-4424-850C-0BEF6DBDE7EB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BCD1D-BDA0-4065-A141-6C682D95A938}"/>
              </a:ext>
            </a:extLst>
          </p:cNvPr>
          <p:cNvSpPr/>
          <p:nvPr/>
        </p:nvSpPr>
        <p:spPr>
          <a:xfrm>
            <a:off x="1828800" y="648526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https://www.youtube.com/channel/UCCKVDtg2eheRTEuqIJ5cD8A</a:t>
            </a:r>
          </a:p>
        </p:txBody>
      </p:sp>
      <p:pic>
        <p:nvPicPr>
          <p:cNvPr id="9" name="Content Placeholder 5" descr="A lion looking at the camera&#10;&#10;Description automatically generated">
            <a:extLst>
              <a:ext uri="{FF2B5EF4-FFF2-40B4-BE49-F238E27FC236}">
                <a16:creationId xmlns:a16="http://schemas.microsoft.com/office/drawing/2014/main" id="{F1B8DB7A-C1FD-4E56-A85A-9BDF51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2700337" cy="3429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C1799-1E70-4FDC-8339-34953DAB5DEB}"/>
              </a:ext>
            </a:extLst>
          </p:cNvPr>
          <p:cNvSpPr/>
          <p:nvPr/>
        </p:nvSpPr>
        <p:spPr>
          <a:xfrm>
            <a:off x="379841" y="1618471"/>
            <a:ext cx="2549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Super Resolution</a:t>
            </a:r>
          </a:p>
        </p:txBody>
      </p:sp>
      <p:pic>
        <p:nvPicPr>
          <p:cNvPr id="11" name="23a92fcc095490f0c0927c32a874b50d">
            <a:hlinkClick r:id="" action="ppaction://media"/>
            <a:extLst>
              <a:ext uri="{FF2B5EF4-FFF2-40B4-BE49-F238E27FC236}">
                <a16:creationId xmlns:a16="http://schemas.microsoft.com/office/drawing/2014/main" id="{CFAD2E82-C652-4640-AB5E-4E63BAF99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1219200"/>
            <a:ext cx="4152900" cy="233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8FD9A3-C743-4571-87B8-C2AB30BE0D6A}"/>
              </a:ext>
            </a:extLst>
          </p:cNvPr>
          <p:cNvSpPr/>
          <p:nvPr/>
        </p:nvSpPr>
        <p:spPr>
          <a:xfrm>
            <a:off x="5397830" y="679102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Object Detection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5B31C-1A84-464A-BC7E-A0DA29F132B9}"/>
              </a:ext>
            </a:extLst>
          </p:cNvPr>
          <p:cNvSpPr txBox="1"/>
          <p:nvPr/>
        </p:nvSpPr>
        <p:spPr>
          <a:xfrm>
            <a:off x="2209800" y="245313"/>
            <a:ext cx="464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Demo-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/>
              </a:rPr>
              <a:t>CoCoPIE</a:t>
            </a:r>
            <a:r>
              <a:rPr lang="en-US" b="0" i="0" dirty="0">
                <a:solidFill>
                  <a:srgbClr val="FFFFFF"/>
                </a:solidFill>
                <a:effectLst/>
                <a:latin typeface="Roboto"/>
              </a:rPr>
              <a:t> Real-time AI on Mobile</a:t>
            </a:r>
            <a:endParaRPr lang="en-US" dirty="0"/>
          </a:p>
        </p:txBody>
      </p:sp>
      <p:pic>
        <p:nvPicPr>
          <p:cNvPr id="15" name="Online Media 14" title="On-mobile real-time question answering using BERT 4">
            <a:hlinkClick r:id="" action="ppaction://media"/>
            <a:extLst>
              <a:ext uri="{FF2B5EF4-FFF2-40B4-BE49-F238E27FC236}">
                <a16:creationId xmlns:a16="http://schemas.microsoft.com/office/drawing/2014/main" id="{E4C7B27F-A81F-49D5-946D-8F446091EF7A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3412631" y="3846830"/>
            <a:ext cx="4461369" cy="25095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1AC5F8-5790-48D8-91E8-CB80DA847F6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D2CDE3-4DDD-4086-BFD1-DE8F9664C672}"/>
              </a:ext>
            </a:extLst>
          </p:cNvPr>
          <p:cNvSpPr txBox="1"/>
          <p:nvPr/>
        </p:nvSpPr>
        <p:spPr>
          <a:xfrm>
            <a:off x="83743" y="928370"/>
            <a:ext cx="464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https://www.cocopie.ai/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73"/>
    </mc:Choice>
    <mc:Fallback xmlns="">
      <p:transition spd="slow" advTm="6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775" objId="11"/>
        <p14:triggerEvt type="onClick" time="35775" objId="11"/>
        <p14:stopEvt time="43357" objId="11"/>
        <p14:playEvt time="46291" objId="11"/>
        <p14:triggerEvt type="onClick" time="46291" objId="11"/>
        <p14:playEvt time="48092" objId="15"/>
        <p14:triggerEvt type="onClick" time="48092" objId="15"/>
        <p14:stopEvt time="53928" objId="11"/>
        <p14:pauseEvt time="65946" objId="15"/>
        <p14:seekEvt time="65946" objId="15" seek="7"/>
        <p14:pauseEvt time="65955" objId="1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itle 3"/>
          <p:cNvSpPr>
            <a:spLocks noGrp="1"/>
          </p:cNvSpPr>
          <p:nvPr>
            <p:ph type="title"/>
          </p:nvPr>
        </p:nvSpPr>
        <p:spPr>
          <a:xfrm>
            <a:off x="152400" y="213360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+mn-lt"/>
                <a:ea typeface="+mn-ea"/>
                <a:cs typeface="+mn-ea"/>
                <a:sym typeface="+mn-lt"/>
              </a:rPr>
              <a:t>Thank you!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  <a:p>
            <a:endParaRPr lang="en-US" dirty="0">
              <a:ea typeface="+mn-ea"/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990C5-5732-4E5E-B8EA-71D93FDC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FEF94-09BD-4424-850C-0BEF6DBDE7EB}" type="slidenum">
              <a:rPr lang="en-US" altLang="en-US" smtClean="0">
                <a:latin typeface="+mn-lt"/>
                <a:cs typeface="+mn-ea"/>
                <a:sym typeface="+mn-lt"/>
              </a:rPr>
              <a:pPr/>
              <a:t>6</a:t>
            </a:fld>
            <a:endParaRPr lang="en-US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1727B55-6FAF-49A9-870B-E173E723CAFE}"/>
              </a:ext>
            </a:extLst>
          </p:cNvPr>
          <p:cNvSpPr txBox="1">
            <a:spLocks/>
          </p:cNvSpPr>
          <p:nvPr/>
        </p:nvSpPr>
        <p:spPr>
          <a:xfrm>
            <a:off x="2133600" y="3246437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1" u="sng" dirty="0">
                <a:solidFill>
                  <a:srgbClr val="0070C0"/>
                </a:solidFill>
                <a:latin typeface="+mn-lt"/>
                <a:cs typeface="+mn-ea"/>
                <a:sym typeface="+mn-lt"/>
              </a:rPr>
              <a:t>caiwen.ding@uconn.edu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B39D98-6D75-4166-B6F2-E85E6CCD5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8"/>
    </mc:Choice>
    <mc:Fallback xmlns="">
      <p:transition spd="slow" advTm="1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MSB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59211</TotalTime>
  <Words>303</Words>
  <Application>Microsoft Office PowerPoint</Application>
  <PresentationFormat>On-screen Show (4:3)</PresentationFormat>
  <Paragraphs>53</Paragraphs>
  <Slides>6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Roboto</vt:lpstr>
      <vt:lpstr>DMSB</vt:lpstr>
      <vt:lpstr>ENGR1000: Embedded Machine Learning</vt:lpstr>
      <vt:lpstr>About me</vt:lpstr>
      <vt:lpstr>About me</vt:lpstr>
      <vt:lpstr>Deep Learning Hardware- Related to Comp Arch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Caiwen Ding</dc:creator>
  <cp:lastModifiedBy>Ding, Caiwen</cp:lastModifiedBy>
  <cp:revision>1805</cp:revision>
  <cp:lastPrinted>2019-02-22T22:49:11Z</cp:lastPrinted>
  <dcterms:created xsi:type="dcterms:W3CDTF">2017-04-13T17:48:57Z</dcterms:created>
  <dcterms:modified xsi:type="dcterms:W3CDTF">2022-01-18T20:02:57Z</dcterms:modified>
</cp:coreProperties>
</file>